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63" r:id="rId2"/>
    <p:sldId id="256" r:id="rId3"/>
    <p:sldId id="264" r:id="rId4"/>
    <p:sldId id="267" r:id="rId5"/>
    <p:sldId id="265" r:id="rId6"/>
    <p:sldId id="270" r:id="rId7"/>
    <p:sldId id="268" r:id="rId8"/>
    <p:sldId id="271" r:id="rId9"/>
    <p:sldId id="272" r:id="rId10"/>
    <p:sldId id="278" r:id="rId11"/>
    <p:sldId id="275" r:id="rId12"/>
    <p:sldId id="273" r:id="rId13"/>
    <p:sldId id="274" r:id="rId14"/>
    <p:sldId id="277" r:id="rId1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than Wilcoxson" initials="JW" lastIdx="0" clrIdx="0">
    <p:extLst>
      <p:ext uri="{19B8F6BF-5375-455C-9EA6-DF929625EA0E}">
        <p15:presenceInfo xmlns:p15="http://schemas.microsoft.com/office/powerpoint/2012/main" userId="70a63fd78d3ee7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79075" autoAdjust="0"/>
  </p:normalViewPr>
  <p:slideViewPr>
    <p:cSldViewPr snapToGrid="0">
      <p:cViewPr varScale="1">
        <p:scale>
          <a:sx n="96" d="100"/>
          <a:sy n="96" d="100"/>
        </p:scale>
        <p:origin x="978"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Winter to Date</c:v>
                </c:pt>
              </c:strCache>
            </c:strRef>
          </c:tx>
          <c:spPr>
            <a:solidFill>
              <a:schemeClr val="accent1"/>
            </a:solidFill>
            <a:ln>
              <a:noFill/>
            </a:ln>
            <a:effectLst/>
          </c:spPr>
          <c:invertIfNegative val="0"/>
          <c:dPt>
            <c:idx val="0"/>
            <c:invertIfNegative val="0"/>
            <c:bubble3D val="0"/>
            <c:spPr>
              <a:solidFill>
                <a:schemeClr val="accent4">
                  <a:lumMod val="75000"/>
                </a:schemeClr>
              </a:solidFill>
              <a:ln>
                <a:noFill/>
              </a:ln>
              <a:effectLst/>
            </c:spPr>
          </c:dPt>
          <c:dPt>
            <c:idx val="1"/>
            <c:invertIfNegative val="0"/>
            <c:bubble3D val="0"/>
            <c:spPr>
              <a:solidFill>
                <a:srgbClr val="FFC00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10 Yr Average</c:v>
                </c:pt>
                <c:pt idx="1">
                  <c:v>Last Winter </c:v>
                </c:pt>
                <c:pt idx="2">
                  <c:v>Current </c:v>
                </c:pt>
              </c:strCache>
            </c:strRef>
          </c:cat>
          <c:val>
            <c:numRef>
              <c:f>Sheet1!$B$2:$B$4</c:f>
              <c:numCache>
                <c:formatCode>#,##0</c:formatCode>
                <c:ptCount val="3"/>
                <c:pt idx="0">
                  <c:v>164717</c:v>
                </c:pt>
                <c:pt idx="1">
                  <c:v>61162</c:v>
                </c:pt>
                <c:pt idx="2">
                  <c:v>174977</c:v>
                </c:pt>
              </c:numCache>
            </c:numRef>
          </c:val>
        </c:ser>
        <c:dLbls>
          <c:showLegendKey val="0"/>
          <c:showVal val="0"/>
          <c:showCatName val="0"/>
          <c:showSerName val="0"/>
          <c:showPercent val="0"/>
          <c:showBubbleSize val="0"/>
        </c:dLbls>
        <c:gapWidth val="10"/>
        <c:axId val="527043168"/>
        <c:axId val="527043560"/>
      </c:barChart>
      <c:catAx>
        <c:axId val="527043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27043560"/>
        <c:crosses val="autoZero"/>
        <c:auto val="1"/>
        <c:lblAlgn val="ctr"/>
        <c:lblOffset val="100"/>
        <c:noMultiLvlLbl val="0"/>
      </c:catAx>
      <c:valAx>
        <c:axId val="5270435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7043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2" tIns="46656" rIns="93312" bIns="46656"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12" tIns="46656" rIns="93312" bIns="46656" rtlCol="0"/>
          <a:lstStyle>
            <a:lvl1pPr algn="r">
              <a:defRPr sz="1200"/>
            </a:lvl1pPr>
          </a:lstStyle>
          <a:p>
            <a:fld id="{8436B69F-3FAD-427F-8E5E-A6D8020367BD}" type="datetimeFigureOut">
              <a:rPr lang="en-US" smtClean="0"/>
              <a:t>2/6/2018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2" tIns="46656" rIns="93312" bIns="46656"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2" tIns="46656" rIns="93312" bIns="466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43343" cy="467071"/>
          </a:xfrm>
          <a:prstGeom prst="rect">
            <a:avLst/>
          </a:prstGeom>
        </p:spPr>
        <p:txBody>
          <a:bodyPr vert="horz" lIns="93312" tIns="46656" rIns="93312" bIns="46656"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3312" tIns="46656" rIns="93312" bIns="46656" rtlCol="0" anchor="b"/>
          <a:lstStyle>
            <a:lvl1pPr algn="r">
              <a:defRPr sz="1200"/>
            </a:lvl1pPr>
          </a:lstStyle>
          <a:p>
            <a:fld id="{0ABF34DA-ED05-48A2-AA0E-0B66AD5878D6}" type="slidenum">
              <a:rPr lang="en-US" smtClean="0"/>
              <a:t>‹#›</a:t>
            </a:fld>
            <a:endParaRPr lang="en-US"/>
          </a:p>
        </p:txBody>
      </p:sp>
    </p:spTree>
    <p:extLst>
      <p:ext uri="{BB962C8B-B14F-4D97-AF65-F5344CB8AC3E}">
        <p14:creationId xmlns:p14="http://schemas.microsoft.com/office/powerpoint/2010/main" val="4143553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BF34DA-ED05-48A2-AA0E-0B66AD5878D6}" type="slidenum">
              <a:rPr lang="en-US" smtClean="0"/>
              <a:t>1</a:t>
            </a:fld>
            <a:endParaRPr lang="en-US"/>
          </a:p>
        </p:txBody>
      </p:sp>
    </p:spTree>
    <p:extLst>
      <p:ext uri="{BB962C8B-B14F-4D97-AF65-F5344CB8AC3E}">
        <p14:creationId xmlns:p14="http://schemas.microsoft.com/office/powerpoint/2010/main" val="1110184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BF34DA-ED05-48A2-AA0E-0B66AD5878D6}" type="slidenum">
              <a:rPr lang="en-US" smtClean="0"/>
              <a:t>10</a:t>
            </a:fld>
            <a:endParaRPr lang="en-US"/>
          </a:p>
        </p:txBody>
      </p:sp>
    </p:spTree>
    <p:extLst>
      <p:ext uri="{BB962C8B-B14F-4D97-AF65-F5344CB8AC3E}">
        <p14:creationId xmlns:p14="http://schemas.microsoft.com/office/powerpoint/2010/main" val="2223781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635 Mile Resurfacing program is 20-year </a:t>
            </a:r>
            <a:r>
              <a:rPr lang="en-US" dirty="0" smtClean="0"/>
              <a:t>cycle.  12 year cycle would take $175M per year.</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ABF34DA-ED05-48A2-AA0E-0B66AD5878D6}" type="slidenum">
              <a:rPr lang="en-US" smtClean="0"/>
              <a:t>11</a:t>
            </a:fld>
            <a:endParaRPr lang="en-US"/>
          </a:p>
        </p:txBody>
      </p:sp>
    </p:spTree>
    <p:extLst>
      <p:ext uri="{BB962C8B-B14F-4D97-AF65-F5344CB8AC3E}">
        <p14:creationId xmlns:p14="http://schemas.microsoft.com/office/powerpoint/2010/main" val="991084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BF34DA-ED05-48A2-AA0E-0B66AD5878D6}" type="slidenum">
              <a:rPr lang="en-US" smtClean="0"/>
              <a:t>12</a:t>
            </a:fld>
            <a:endParaRPr lang="en-US"/>
          </a:p>
        </p:txBody>
      </p:sp>
    </p:spTree>
    <p:extLst>
      <p:ext uri="{BB962C8B-B14F-4D97-AF65-F5344CB8AC3E}">
        <p14:creationId xmlns:p14="http://schemas.microsoft.com/office/powerpoint/2010/main" val="2726883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BF34DA-ED05-48A2-AA0E-0B66AD5878D6}" type="slidenum">
              <a:rPr lang="en-US" smtClean="0"/>
              <a:t>13</a:t>
            </a:fld>
            <a:endParaRPr lang="en-US"/>
          </a:p>
        </p:txBody>
      </p:sp>
    </p:spTree>
    <p:extLst>
      <p:ext uri="{BB962C8B-B14F-4D97-AF65-F5344CB8AC3E}">
        <p14:creationId xmlns:p14="http://schemas.microsoft.com/office/powerpoint/2010/main" val="4051189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BF34DA-ED05-48A2-AA0E-0B66AD5878D6}" type="slidenum">
              <a:rPr lang="en-US" smtClean="0"/>
              <a:t>14</a:t>
            </a:fld>
            <a:endParaRPr lang="en-US"/>
          </a:p>
        </p:txBody>
      </p:sp>
    </p:spTree>
    <p:extLst>
      <p:ext uri="{BB962C8B-B14F-4D97-AF65-F5344CB8AC3E}">
        <p14:creationId xmlns:p14="http://schemas.microsoft.com/office/powerpoint/2010/main" val="263110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BF34DA-ED05-48A2-AA0E-0B66AD5878D6}" type="slidenum">
              <a:rPr lang="en-US" smtClean="0"/>
              <a:t>2</a:t>
            </a:fld>
            <a:endParaRPr lang="en-US"/>
          </a:p>
        </p:txBody>
      </p:sp>
    </p:spTree>
    <p:extLst>
      <p:ext uri="{BB962C8B-B14F-4D97-AF65-F5344CB8AC3E}">
        <p14:creationId xmlns:p14="http://schemas.microsoft.com/office/powerpoint/2010/main" val="1102309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districts are reporting that contractors</a:t>
            </a:r>
            <a:r>
              <a:rPr lang="en-US" baseline="0" dirty="0" smtClean="0"/>
              <a:t> have been unable to fulfill obligations to keep trucks operable throughout extended events.  Need to document these issues and discuss with contractor. Ultimately we may have to cancel  contracts but this could leave us in a difficult position if we don’t have sufficient in-house resources.  In some districts, we only have one contractor who bids, so cancelling contracts is especially problematic.</a:t>
            </a:r>
            <a:endParaRPr lang="en-US" dirty="0"/>
          </a:p>
        </p:txBody>
      </p:sp>
      <p:sp>
        <p:nvSpPr>
          <p:cNvPr id="4" name="Slide Number Placeholder 3"/>
          <p:cNvSpPr>
            <a:spLocks noGrp="1"/>
          </p:cNvSpPr>
          <p:nvPr>
            <p:ph type="sldNum" sz="quarter" idx="10"/>
          </p:nvPr>
        </p:nvSpPr>
        <p:spPr/>
        <p:txBody>
          <a:bodyPr/>
          <a:lstStyle/>
          <a:p>
            <a:fld id="{0ABF34DA-ED05-48A2-AA0E-0B66AD5878D6}" type="slidenum">
              <a:rPr lang="en-US" smtClean="0"/>
              <a:t>3</a:t>
            </a:fld>
            <a:endParaRPr lang="en-US"/>
          </a:p>
        </p:txBody>
      </p:sp>
    </p:spTree>
    <p:extLst>
      <p:ext uri="{BB962C8B-B14F-4D97-AF65-F5344CB8AC3E}">
        <p14:creationId xmlns:p14="http://schemas.microsoft.com/office/powerpoint/2010/main" val="210960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districts reporting that vendors are not delivering</a:t>
            </a:r>
            <a:r>
              <a:rPr lang="en-US" baseline="0" dirty="0" smtClean="0"/>
              <a:t> in accordance with their contract.  Remember that the vendors chose the number of days when they submitted their bids, and that delivery turnaround was a significant factor in determining the winning bidder.  In some cases we’re paying more for the salt because they promised faster delivery. We have to hold them to these terms and apply deductions where applicable.</a:t>
            </a:r>
            <a:endParaRPr lang="en-US" dirty="0"/>
          </a:p>
        </p:txBody>
      </p:sp>
      <p:sp>
        <p:nvSpPr>
          <p:cNvPr id="4" name="Slide Number Placeholder 3"/>
          <p:cNvSpPr>
            <a:spLocks noGrp="1"/>
          </p:cNvSpPr>
          <p:nvPr>
            <p:ph type="sldNum" sz="quarter" idx="10"/>
          </p:nvPr>
        </p:nvSpPr>
        <p:spPr/>
        <p:txBody>
          <a:bodyPr/>
          <a:lstStyle/>
          <a:p>
            <a:fld id="{0ABF34DA-ED05-48A2-AA0E-0B66AD5878D6}" type="slidenum">
              <a:rPr lang="en-US" smtClean="0"/>
              <a:t>4</a:t>
            </a:fld>
            <a:endParaRPr lang="en-US"/>
          </a:p>
        </p:txBody>
      </p:sp>
    </p:spTree>
    <p:extLst>
      <p:ext uri="{BB962C8B-B14F-4D97-AF65-F5344CB8AC3E}">
        <p14:creationId xmlns:p14="http://schemas.microsoft.com/office/powerpoint/2010/main" val="2782041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about 150,000 tons still available in the cave.  We</a:t>
            </a:r>
            <a:r>
              <a:rPr lang="en-US" baseline="0" dirty="0" smtClean="0"/>
              <a:t> can make deliveries to districts if needed, but need a few days’ notice.  If you think you’ll need salt from the cave, be sure to let us know before an event.</a:t>
            </a:r>
          </a:p>
          <a:p>
            <a:endParaRPr lang="en-US" dirty="0"/>
          </a:p>
        </p:txBody>
      </p:sp>
      <p:sp>
        <p:nvSpPr>
          <p:cNvPr id="4" name="Slide Number Placeholder 3"/>
          <p:cNvSpPr>
            <a:spLocks noGrp="1"/>
          </p:cNvSpPr>
          <p:nvPr>
            <p:ph type="sldNum" sz="quarter" idx="10"/>
          </p:nvPr>
        </p:nvSpPr>
        <p:spPr/>
        <p:txBody>
          <a:bodyPr/>
          <a:lstStyle/>
          <a:p>
            <a:fld id="{0ABF34DA-ED05-48A2-AA0E-0B66AD5878D6}" type="slidenum">
              <a:rPr lang="en-US" smtClean="0"/>
              <a:t>5</a:t>
            </a:fld>
            <a:endParaRPr lang="en-US"/>
          </a:p>
        </p:txBody>
      </p:sp>
    </p:spTree>
    <p:extLst>
      <p:ext uri="{BB962C8B-B14F-4D97-AF65-F5344CB8AC3E}">
        <p14:creationId xmlns:p14="http://schemas.microsoft.com/office/powerpoint/2010/main" val="2645437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a:t>
            </a:r>
            <a:r>
              <a:rPr lang="en-US" baseline="0" dirty="0" smtClean="0"/>
              <a:t> Lambert will have a breakout session describing our new dashboards that can be customized to show data from various feeds (Waze, HERE Traffic, AVL, </a:t>
            </a:r>
            <a:r>
              <a:rPr lang="en-US" baseline="0" dirty="0" err="1" smtClean="0"/>
              <a:t>Mesonet</a:t>
            </a:r>
            <a:r>
              <a:rPr lang="en-US" baseline="0" dirty="0" smtClean="0"/>
              <a:t> weather, etc.)  You can show data on a map, table, or graph as appropriate for your needs.  This can help during an event to make sure routes are being covered appropriately and to monitor activity in adjacent districts.</a:t>
            </a:r>
            <a:endParaRPr lang="en-US" dirty="0"/>
          </a:p>
        </p:txBody>
      </p:sp>
      <p:sp>
        <p:nvSpPr>
          <p:cNvPr id="4" name="Slide Number Placeholder 3"/>
          <p:cNvSpPr>
            <a:spLocks noGrp="1"/>
          </p:cNvSpPr>
          <p:nvPr>
            <p:ph type="sldNum" sz="quarter" idx="10"/>
          </p:nvPr>
        </p:nvSpPr>
        <p:spPr/>
        <p:txBody>
          <a:bodyPr/>
          <a:lstStyle/>
          <a:p>
            <a:fld id="{0ABF34DA-ED05-48A2-AA0E-0B66AD5878D6}" type="slidenum">
              <a:rPr lang="en-US" smtClean="0"/>
              <a:t>6</a:t>
            </a:fld>
            <a:endParaRPr lang="en-US"/>
          </a:p>
        </p:txBody>
      </p:sp>
    </p:spTree>
    <p:extLst>
      <p:ext uri="{BB962C8B-B14F-4D97-AF65-F5344CB8AC3E}">
        <p14:creationId xmlns:p14="http://schemas.microsoft.com/office/powerpoint/2010/main" val="429681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make sure you’re updating the </a:t>
            </a:r>
            <a:r>
              <a:rPr lang="en-US" dirty="0" err="1" smtClean="0"/>
              <a:t>GoKY</a:t>
            </a:r>
            <a:r>
              <a:rPr lang="en-US" dirty="0" smtClean="0"/>
              <a:t> maps as your activity changes.  This is helpful for</a:t>
            </a:r>
            <a:r>
              <a:rPr lang="en-US" baseline="0" dirty="0" smtClean="0"/>
              <a:t> us in Central Office and for adjacent districts.  Also helps public to know where activity is occurring.</a:t>
            </a:r>
          </a:p>
          <a:p>
            <a:endParaRPr lang="en-US" baseline="0" dirty="0" smtClean="0"/>
          </a:p>
          <a:p>
            <a:r>
              <a:rPr lang="en-US" baseline="0" dirty="0" smtClean="0"/>
              <a:t>Be sure to ask for help if needed.  We have the strike force for extreme events, and you can look to your neighbors for help if they are not getting hit also.</a:t>
            </a:r>
          </a:p>
          <a:p>
            <a:endParaRPr lang="en-US" baseline="0" dirty="0" smtClean="0"/>
          </a:p>
          <a:p>
            <a:r>
              <a:rPr lang="en-US" baseline="0" dirty="0" smtClean="0"/>
              <a:t>Remember that our policy is to “keep traffic moving in a safe manner with an emphasis on maintaining mobility along critical corridors and priority routes”.  This does not require that we strive to achieve bare pavement as quickly as possible on all routes.  When we focus resources on lower priority routes, we risk not being able to respond on interstates and other high volume roads.</a:t>
            </a:r>
            <a:endParaRPr lang="en-US" dirty="0"/>
          </a:p>
        </p:txBody>
      </p:sp>
      <p:sp>
        <p:nvSpPr>
          <p:cNvPr id="4" name="Slide Number Placeholder 3"/>
          <p:cNvSpPr>
            <a:spLocks noGrp="1"/>
          </p:cNvSpPr>
          <p:nvPr>
            <p:ph type="sldNum" sz="quarter" idx="10"/>
          </p:nvPr>
        </p:nvSpPr>
        <p:spPr/>
        <p:txBody>
          <a:bodyPr/>
          <a:lstStyle/>
          <a:p>
            <a:fld id="{0ABF34DA-ED05-48A2-AA0E-0B66AD5878D6}" type="slidenum">
              <a:rPr lang="en-US" smtClean="0"/>
              <a:t>7</a:t>
            </a:fld>
            <a:endParaRPr lang="en-US"/>
          </a:p>
        </p:txBody>
      </p:sp>
    </p:spTree>
    <p:extLst>
      <p:ext uri="{BB962C8B-B14F-4D97-AF65-F5344CB8AC3E}">
        <p14:creationId xmlns:p14="http://schemas.microsoft.com/office/powerpoint/2010/main" val="143113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BF34DA-ED05-48A2-AA0E-0B66AD5878D6}" type="slidenum">
              <a:rPr lang="en-US" smtClean="0"/>
              <a:t>8</a:t>
            </a:fld>
            <a:endParaRPr lang="en-US"/>
          </a:p>
        </p:txBody>
      </p:sp>
    </p:spTree>
    <p:extLst>
      <p:ext uri="{BB962C8B-B14F-4D97-AF65-F5344CB8AC3E}">
        <p14:creationId xmlns:p14="http://schemas.microsoft.com/office/powerpoint/2010/main" val="3314818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BF34DA-ED05-48A2-AA0E-0B66AD5878D6}" type="slidenum">
              <a:rPr lang="en-US" smtClean="0"/>
              <a:t>9</a:t>
            </a:fld>
            <a:endParaRPr lang="en-US"/>
          </a:p>
        </p:txBody>
      </p:sp>
    </p:spTree>
    <p:extLst>
      <p:ext uri="{BB962C8B-B14F-4D97-AF65-F5344CB8AC3E}">
        <p14:creationId xmlns:p14="http://schemas.microsoft.com/office/powerpoint/2010/main" val="1094038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995C1D-0A37-43E9-831B-35CA62C96E82}"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97C2F-58A2-4DCE-B8B9-4E0E9C51CC9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260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995C1D-0A37-43E9-831B-35CA62C96E82}"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97C2F-58A2-4DCE-B8B9-4E0E9C51CC97}" type="slidenum">
              <a:rPr lang="en-US" smtClean="0"/>
              <a:t>‹#›</a:t>
            </a:fld>
            <a:endParaRPr lang="en-US"/>
          </a:p>
        </p:txBody>
      </p:sp>
    </p:spTree>
    <p:extLst>
      <p:ext uri="{BB962C8B-B14F-4D97-AF65-F5344CB8AC3E}">
        <p14:creationId xmlns:p14="http://schemas.microsoft.com/office/powerpoint/2010/main" val="847732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995C1D-0A37-43E9-831B-35CA62C96E82}"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97C2F-58A2-4DCE-B8B9-4E0E9C51CC97}" type="slidenum">
              <a:rPr lang="en-US" smtClean="0"/>
              <a:t>‹#›</a:t>
            </a:fld>
            <a:endParaRPr lang="en-US"/>
          </a:p>
        </p:txBody>
      </p:sp>
    </p:spTree>
    <p:extLst>
      <p:ext uri="{BB962C8B-B14F-4D97-AF65-F5344CB8AC3E}">
        <p14:creationId xmlns:p14="http://schemas.microsoft.com/office/powerpoint/2010/main" val="512486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995C1D-0A37-43E9-831B-35CA62C96E82}"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97C2F-58A2-4DCE-B8B9-4E0E9C51CC97}" type="slidenum">
              <a:rPr lang="en-US" smtClean="0"/>
              <a:t>‹#›</a:t>
            </a:fld>
            <a:endParaRPr lang="en-US"/>
          </a:p>
        </p:txBody>
      </p:sp>
    </p:spTree>
    <p:extLst>
      <p:ext uri="{BB962C8B-B14F-4D97-AF65-F5344CB8AC3E}">
        <p14:creationId xmlns:p14="http://schemas.microsoft.com/office/powerpoint/2010/main" val="15301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995C1D-0A37-43E9-831B-35CA62C96E82}"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97C2F-58A2-4DCE-B8B9-4E0E9C51CC9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459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995C1D-0A37-43E9-831B-35CA62C96E82}"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97C2F-58A2-4DCE-B8B9-4E0E9C51CC97}" type="slidenum">
              <a:rPr lang="en-US" smtClean="0"/>
              <a:t>‹#›</a:t>
            </a:fld>
            <a:endParaRPr lang="en-US"/>
          </a:p>
        </p:txBody>
      </p:sp>
    </p:spTree>
    <p:extLst>
      <p:ext uri="{BB962C8B-B14F-4D97-AF65-F5344CB8AC3E}">
        <p14:creationId xmlns:p14="http://schemas.microsoft.com/office/powerpoint/2010/main" val="819463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995C1D-0A37-43E9-831B-35CA62C96E82}" type="datetimeFigureOut">
              <a:rPr lang="en-US" smtClean="0"/>
              <a:t>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597C2F-58A2-4DCE-B8B9-4E0E9C51CC97}" type="slidenum">
              <a:rPr lang="en-US" smtClean="0"/>
              <a:t>‹#›</a:t>
            </a:fld>
            <a:endParaRPr lang="en-US"/>
          </a:p>
        </p:txBody>
      </p:sp>
    </p:spTree>
    <p:extLst>
      <p:ext uri="{BB962C8B-B14F-4D97-AF65-F5344CB8AC3E}">
        <p14:creationId xmlns:p14="http://schemas.microsoft.com/office/powerpoint/2010/main" val="288296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995C1D-0A37-43E9-831B-35CA62C96E82}" type="datetimeFigureOut">
              <a:rPr lang="en-US" smtClean="0"/>
              <a:t>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597C2F-58A2-4DCE-B8B9-4E0E9C51CC97}" type="slidenum">
              <a:rPr lang="en-US" smtClean="0"/>
              <a:t>‹#›</a:t>
            </a:fld>
            <a:endParaRPr lang="en-US"/>
          </a:p>
        </p:txBody>
      </p:sp>
    </p:spTree>
    <p:extLst>
      <p:ext uri="{BB962C8B-B14F-4D97-AF65-F5344CB8AC3E}">
        <p14:creationId xmlns:p14="http://schemas.microsoft.com/office/powerpoint/2010/main" val="421787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A995C1D-0A37-43E9-831B-35CA62C96E82}" type="datetimeFigureOut">
              <a:rPr lang="en-US" smtClean="0"/>
              <a:t>2/6/2018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1597C2F-58A2-4DCE-B8B9-4E0E9C51CC97}" type="slidenum">
              <a:rPr lang="en-US" smtClean="0"/>
              <a:t>‹#›</a:t>
            </a:fld>
            <a:endParaRPr lang="en-US"/>
          </a:p>
        </p:txBody>
      </p:sp>
    </p:spTree>
    <p:extLst>
      <p:ext uri="{BB962C8B-B14F-4D97-AF65-F5344CB8AC3E}">
        <p14:creationId xmlns:p14="http://schemas.microsoft.com/office/powerpoint/2010/main" val="306871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A995C1D-0A37-43E9-831B-35CA62C96E82}" type="datetimeFigureOut">
              <a:rPr lang="en-US" smtClean="0"/>
              <a:t>2/6/2018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1597C2F-58A2-4DCE-B8B9-4E0E9C51CC97}" type="slidenum">
              <a:rPr lang="en-US" smtClean="0"/>
              <a:t>‹#›</a:t>
            </a:fld>
            <a:endParaRPr lang="en-US"/>
          </a:p>
        </p:txBody>
      </p:sp>
    </p:spTree>
    <p:extLst>
      <p:ext uri="{BB962C8B-B14F-4D97-AF65-F5344CB8AC3E}">
        <p14:creationId xmlns:p14="http://schemas.microsoft.com/office/powerpoint/2010/main" val="375464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995C1D-0A37-43E9-831B-35CA62C96E82}"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97C2F-58A2-4DCE-B8B9-4E0E9C51CC97}" type="slidenum">
              <a:rPr lang="en-US" smtClean="0"/>
              <a:t>‹#›</a:t>
            </a:fld>
            <a:endParaRPr lang="en-US"/>
          </a:p>
        </p:txBody>
      </p:sp>
    </p:spTree>
    <p:extLst>
      <p:ext uri="{BB962C8B-B14F-4D97-AF65-F5344CB8AC3E}">
        <p14:creationId xmlns:p14="http://schemas.microsoft.com/office/powerpoint/2010/main" val="873840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A995C1D-0A37-43E9-831B-35CA62C96E82}" type="datetimeFigureOut">
              <a:rPr lang="en-US" smtClean="0"/>
              <a:t>2/6/2018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1597C2F-58A2-4DCE-B8B9-4E0E9C51CC9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050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Maintenance Update</a:t>
            </a:r>
            <a:endParaRPr lang="en-US" dirty="0"/>
          </a:p>
        </p:txBody>
      </p:sp>
      <p:sp>
        <p:nvSpPr>
          <p:cNvPr id="3" name="Subtitle 2"/>
          <p:cNvSpPr>
            <a:spLocks noGrp="1"/>
          </p:cNvSpPr>
          <p:nvPr>
            <p:ph type="subTitle" idx="1"/>
          </p:nvPr>
        </p:nvSpPr>
        <p:spPr/>
        <p:txBody>
          <a:bodyPr/>
          <a:lstStyle/>
          <a:p>
            <a:r>
              <a:rPr lang="en-US" dirty="0" smtClean="0"/>
              <a:t>2018 Section Engineer meeting</a:t>
            </a:r>
          </a:p>
          <a:p>
            <a:r>
              <a:rPr lang="en-US" dirty="0" smtClean="0"/>
              <a:t>Jon Wilcoxson, PE – Director of Maintenance</a:t>
            </a:r>
          </a:p>
        </p:txBody>
      </p:sp>
    </p:spTree>
    <p:extLst>
      <p:ext uri="{BB962C8B-B14F-4D97-AF65-F5344CB8AC3E}">
        <p14:creationId xmlns:p14="http://schemas.microsoft.com/office/powerpoint/2010/main" val="1675038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National Recognition for Program</a:t>
            </a:r>
            <a:endParaRPr lang="en-US" dirty="0"/>
          </a:p>
        </p:txBody>
      </p:sp>
      <p:sp>
        <p:nvSpPr>
          <p:cNvPr id="7" name="Content Placeholder 6"/>
          <p:cNvSpPr>
            <a:spLocks noGrp="1"/>
          </p:cNvSpPr>
          <p:nvPr>
            <p:ph sz="half" idx="2"/>
          </p:nvPr>
        </p:nvSpPr>
        <p:spPr>
          <a:xfrm>
            <a:off x="1097280" y="2086336"/>
            <a:ext cx="10058400" cy="2580914"/>
          </a:xfrm>
        </p:spPr>
        <p:txBody>
          <a:bodyPr/>
          <a:lstStyle/>
          <a:p>
            <a:endParaRPr lang="en-US" dirty="0" smtClean="0"/>
          </a:p>
          <a:p>
            <a:endParaRPr lang="en-US" dirty="0"/>
          </a:p>
        </p:txBody>
      </p:sp>
      <p:sp>
        <p:nvSpPr>
          <p:cNvPr id="2" name="TextBox 1"/>
          <p:cNvSpPr txBox="1"/>
          <p:nvPr/>
        </p:nvSpPr>
        <p:spPr>
          <a:xfrm>
            <a:off x="1285875" y="2266950"/>
            <a:ext cx="9344025" cy="800219"/>
          </a:xfrm>
          <a:prstGeom prst="rect">
            <a:avLst/>
          </a:prstGeom>
          <a:noFill/>
        </p:spPr>
        <p:txBody>
          <a:bodyPr wrap="square" rtlCol="0">
            <a:spAutoFit/>
          </a:bodyPr>
          <a:lstStyle/>
          <a:p>
            <a:pPr marL="285750" indent="-285750">
              <a:buFont typeface="Arial" panose="020B0604020202020204" pitchFamily="34" charset="0"/>
              <a:buChar char="•"/>
            </a:pPr>
            <a:endParaRPr lang="en-US" sz="2800" dirty="0" smtClean="0"/>
          </a:p>
          <a:p>
            <a:r>
              <a:rPr lang="en-US" dirty="0"/>
              <a:t>	</a:t>
            </a:r>
          </a:p>
        </p:txBody>
      </p:sp>
      <p:sp>
        <p:nvSpPr>
          <p:cNvPr id="6" name="TextBox 5"/>
          <p:cNvSpPr txBox="1"/>
          <p:nvPr/>
        </p:nvSpPr>
        <p:spPr>
          <a:xfrm>
            <a:off x="6321287" y="2892287"/>
            <a:ext cx="4834393" cy="2092881"/>
          </a:xfrm>
          <a:prstGeom prst="rect">
            <a:avLst/>
          </a:prstGeom>
          <a:noFill/>
        </p:spPr>
        <p:txBody>
          <a:bodyPr wrap="square" rtlCol="0">
            <a:spAutoFit/>
          </a:bodyPr>
          <a:lstStyle/>
          <a:p>
            <a:r>
              <a:rPr lang="en-US" sz="2800" dirty="0" smtClean="0"/>
              <a:t>KYTC to be featured in </a:t>
            </a:r>
            <a:r>
              <a:rPr lang="en-US" sz="2800" i="1" dirty="0" smtClean="0"/>
              <a:t>Pavement Preservation Journal </a:t>
            </a:r>
            <a:r>
              <a:rPr lang="en-US" sz="2800" dirty="0" smtClean="0"/>
              <a:t>series on World Class Preservation Programs</a:t>
            </a:r>
            <a:endParaRPr lang="en-US" sz="2800" dirty="0" smtClean="0"/>
          </a:p>
          <a:p>
            <a:r>
              <a:rPr lang="en-US" dirty="0"/>
              <a:t>	</a:t>
            </a:r>
          </a:p>
        </p:txBody>
      </p:sp>
      <p:pic>
        <p:nvPicPr>
          <p:cNvPr id="5" name="Picture 4"/>
          <p:cNvPicPr>
            <a:picLocks noChangeAspect="1"/>
          </p:cNvPicPr>
          <p:nvPr/>
        </p:nvPicPr>
        <p:blipFill>
          <a:blip r:embed="rId3"/>
          <a:stretch>
            <a:fillRect/>
          </a:stretch>
        </p:blipFill>
        <p:spPr>
          <a:xfrm>
            <a:off x="1487324" y="1828799"/>
            <a:ext cx="4140706" cy="4482548"/>
          </a:xfrm>
          <a:prstGeom prst="rect">
            <a:avLst/>
          </a:prstGeom>
        </p:spPr>
      </p:pic>
    </p:spTree>
    <p:extLst>
      <p:ext uri="{BB962C8B-B14F-4D97-AF65-F5344CB8AC3E}">
        <p14:creationId xmlns:p14="http://schemas.microsoft.com/office/powerpoint/2010/main" val="340638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Pavements: Resurfacing Program</a:t>
            </a:r>
            <a:endParaRPr lang="en-US" dirty="0"/>
          </a:p>
        </p:txBody>
      </p:sp>
      <p:sp>
        <p:nvSpPr>
          <p:cNvPr id="7" name="Content Placeholder 6"/>
          <p:cNvSpPr>
            <a:spLocks noGrp="1"/>
          </p:cNvSpPr>
          <p:nvPr>
            <p:ph sz="half" idx="2"/>
          </p:nvPr>
        </p:nvSpPr>
        <p:spPr>
          <a:xfrm>
            <a:off x="1097280" y="2086336"/>
            <a:ext cx="10058400" cy="2580914"/>
          </a:xfrm>
        </p:spPr>
        <p:txBody>
          <a:bodyPr/>
          <a:lstStyle/>
          <a:p>
            <a:endParaRPr lang="en-US" dirty="0" smtClean="0"/>
          </a:p>
          <a:p>
            <a:endParaRPr lang="en-US" dirty="0"/>
          </a:p>
        </p:txBody>
      </p:sp>
      <p:sp>
        <p:nvSpPr>
          <p:cNvPr id="2" name="TextBox 1"/>
          <p:cNvSpPr txBox="1"/>
          <p:nvPr/>
        </p:nvSpPr>
        <p:spPr>
          <a:xfrm>
            <a:off x="1209675" y="1933575"/>
            <a:ext cx="9344025" cy="800219"/>
          </a:xfrm>
          <a:prstGeom prst="rect">
            <a:avLst/>
          </a:prstGeom>
          <a:noFill/>
        </p:spPr>
        <p:txBody>
          <a:bodyPr wrap="square" rtlCol="0">
            <a:spAutoFit/>
          </a:bodyPr>
          <a:lstStyle/>
          <a:p>
            <a:pPr marL="285750" indent="-285750">
              <a:buFont typeface="Arial" panose="020B0604020202020204" pitchFamily="34" charset="0"/>
              <a:buChar char="•"/>
            </a:pPr>
            <a:endParaRPr lang="en-US" sz="2800" dirty="0" smtClean="0"/>
          </a:p>
          <a:p>
            <a:r>
              <a:rPr lang="en-US" dirty="0"/>
              <a:t>	</a:t>
            </a:r>
          </a:p>
        </p:txBody>
      </p:sp>
      <p:sp>
        <p:nvSpPr>
          <p:cNvPr id="6" name="TextBox 5"/>
          <p:cNvSpPr txBox="1"/>
          <p:nvPr/>
        </p:nvSpPr>
        <p:spPr>
          <a:xfrm>
            <a:off x="1209675" y="2086336"/>
            <a:ext cx="10260082" cy="3385542"/>
          </a:xfrm>
          <a:prstGeom prst="rect">
            <a:avLst/>
          </a:prstGeom>
          <a:noFill/>
        </p:spPr>
        <p:txBody>
          <a:bodyPr wrap="square" rtlCol="0">
            <a:spAutoFit/>
          </a:bodyPr>
          <a:lstStyle/>
          <a:p>
            <a:r>
              <a:rPr lang="en-US" sz="2800" dirty="0" smtClean="0"/>
              <a:t>Planning for $105M budget </a:t>
            </a:r>
          </a:p>
          <a:p>
            <a:endParaRPr lang="en-US" sz="2800" dirty="0" smtClean="0"/>
          </a:p>
          <a:p>
            <a:r>
              <a:rPr lang="en-US" sz="2800" dirty="0" smtClean="0"/>
              <a:t>$5M to be set aside for Low Volume Roads</a:t>
            </a:r>
            <a:br>
              <a:rPr lang="en-US" sz="2800" dirty="0" smtClean="0"/>
            </a:br>
            <a:endParaRPr lang="en-US" sz="2800" dirty="0" smtClean="0"/>
          </a:p>
          <a:p>
            <a:r>
              <a:rPr lang="en-US" sz="2800" dirty="0" smtClean="0"/>
              <a:t>Approximately 635 </a:t>
            </a:r>
            <a:r>
              <a:rPr lang="en-US" sz="2800" dirty="0" smtClean="0"/>
              <a:t>miles (20 year cycle)</a:t>
            </a:r>
            <a:endParaRPr lang="en-US" sz="2800" dirty="0" smtClean="0"/>
          </a:p>
          <a:p>
            <a:endParaRPr lang="en-US" sz="2800" dirty="0"/>
          </a:p>
          <a:p>
            <a:r>
              <a:rPr lang="en-US" sz="2800" dirty="0" smtClean="0"/>
              <a:t>Reviewing District Funding Allocation Program</a:t>
            </a:r>
          </a:p>
          <a:p>
            <a:r>
              <a:rPr lang="en-US" dirty="0"/>
              <a:t>	</a:t>
            </a:r>
          </a:p>
        </p:txBody>
      </p:sp>
    </p:spTree>
    <p:extLst>
      <p:ext uri="{BB962C8B-B14F-4D97-AF65-F5344CB8AC3E}">
        <p14:creationId xmlns:p14="http://schemas.microsoft.com/office/powerpoint/2010/main" val="309596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Preventive Maintenance: Bridges</a:t>
            </a:r>
            <a:endParaRPr lang="en-US" dirty="0"/>
          </a:p>
        </p:txBody>
      </p:sp>
      <p:sp>
        <p:nvSpPr>
          <p:cNvPr id="7" name="Content Placeholder 6"/>
          <p:cNvSpPr>
            <a:spLocks noGrp="1"/>
          </p:cNvSpPr>
          <p:nvPr>
            <p:ph sz="half" idx="2"/>
          </p:nvPr>
        </p:nvSpPr>
        <p:spPr>
          <a:xfrm>
            <a:off x="1097280" y="2086336"/>
            <a:ext cx="10058400" cy="2580914"/>
          </a:xfrm>
        </p:spPr>
        <p:txBody>
          <a:bodyPr/>
          <a:lstStyle/>
          <a:p>
            <a:endParaRPr lang="en-US" dirty="0" smtClean="0"/>
          </a:p>
          <a:p>
            <a:endParaRPr lang="en-US" dirty="0"/>
          </a:p>
        </p:txBody>
      </p:sp>
      <p:sp>
        <p:nvSpPr>
          <p:cNvPr id="2" name="TextBox 1"/>
          <p:cNvSpPr txBox="1"/>
          <p:nvPr/>
        </p:nvSpPr>
        <p:spPr>
          <a:xfrm>
            <a:off x="1285875" y="2266950"/>
            <a:ext cx="9344025" cy="800219"/>
          </a:xfrm>
          <a:prstGeom prst="rect">
            <a:avLst/>
          </a:prstGeom>
          <a:noFill/>
        </p:spPr>
        <p:txBody>
          <a:bodyPr wrap="square" rtlCol="0">
            <a:spAutoFit/>
          </a:bodyPr>
          <a:lstStyle/>
          <a:p>
            <a:pPr marL="285750" indent="-285750">
              <a:buFont typeface="Arial" panose="020B0604020202020204" pitchFamily="34" charset="0"/>
              <a:buChar char="•"/>
            </a:pPr>
            <a:endParaRPr lang="en-US" sz="2800" dirty="0" smtClean="0"/>
          </a:p>
          <a:p>
            <a:r>
              <a:rPr lang="en-US" dirty="0"/>
              <a:t>	</a:t>
            </a:r>
          </a:p>
        </p:txBody>
      </p:sp>
      <p:sp>
        <p:nvSpPr>
          <p:cNvPr id="6" name="TextBox 5"/>
          <p:cNvSpPr txBox="1"/>
          <p:nvPr/>
        </p:nvSpPr>
        <p:spPr>
          <a:xfrm>
            <a:off x="1209675" y="2086336"/>
            <a:ext cx="9946005" cy="4062651"/>
          </a:xfrm>
          <a:prstGeom prst="rect">
            <a:avLst/>
          </a:prstGeom>
          <a:noFill/>
        </p:spPr>
        <p:txBody>
          <a:bodyPr wrap="square" rtlCol="0">
            <a:spAutoFit/>
          </a:bodyPr>
          <a:lstStyle/>
          <a:p>
            <a:r>
              <a:rPr lang="en-US" sz="2800" dirty="0" smtClean="0"/>
              <a:t>Pilot projects in D3 and D9</a:t>
            </a:r>
          </a:p>
          <a:p>
            <a:endParaRPr lang="en-US" sz="2800" dirty="0" smtClean="0"/>
          </a:p>
          <a:p>
            <a:r>
              <a:rPr lang="en-US" sz="2800" dirty="0" smtClean="0"/>
              <a:t>$5 Million in FE02 </a:t>
            </a:r>
          </a:p>
          <a:p>
            <a:endParaRPr lang="en-US" sz="2800" dirty="0" smtClean="0"/>
          </a:p>
          <a:p>
            <a:r>
              <a:rPr lang="en-US" sz="2800" dirty="0" smtClean="0"/>
              <a:t>Low Cost treatments using state forces</a:t>
            </a:r>
          </a:p>
          <a:p>
            <a:pPr lvl="1"/>
            <a:r>
              <a:rPr lang="en-US" sz="2400" dirty="0" smtClean="0"/>
              <a:t>Grease bearings</a:t>
            </a:r>
          </a:p>
          <a:p>
            <a:pPr lvl="1"/>
            <a:r>
              <a:rPr lang="en-US" sz="2400" dirty="0" smtClean="0"/>
              <a:t>Re-seal joints</a:t>
            </a:r>
          </a:p>
          <a:p>
            <a:pPr lvl="1"/>
            <a:endParaRPr lang="en-US" sz="2400" dirty="0" smtClean="0"/>
          </a:p>
          <a:p>
            <a:r>
              <a:rPr lang="en-US" sz="2800" dirty="0"/>
              <a:t>Plan to begin doing concrete coatings using Master Agreements</a:t>
            </a:r>
            <a:r>
              <a:rPr lang="en-US" dirty="0"/>
              <a:t>	</a:t>
            </a:r>
          </a:p>
        </p:txBody>
      </p:sp>
    </p:spTree>
    <p:extLst>
      <p:ext uri="{BB962C8B-B14F-4D97-AF65-F5344CB8AC3E}">
        <p14:creationId xmlns:p14="http://schemas.microsoft.com/office/powerpoint/2010/main" val="1893941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Recommended Highway Plan</a:t>
            </a:r>
            <a:endParaRPr lang="en-US" dirty="0"/>
          </a:p>
        </p:txBody>
      </p:sp>
      <p:sp>
        <p:nvSpPr>
          <p:cNvPr id="7" name="Content Placeholder 6"/>
          <p:cNvSpPr>
            <a:spLocks noGrp="1"/>
          </p:cNvSpPr>
          <p:nvPr>
            <p:ph sz="half" idx="2"/>
          </p:nvPr>
        </p:nvSpPr>
        <p:spPr>
          <a:xfrm>
            <a:off x="1097280" y="2086336"/>
            <a:ext cx="10058400" cy="2580914"/>
          </a:xfrm>
        </p:spPr>
        <p:txBody>
          <a:bodyPr/>
          <a:lstStyle/>
          <a:p>
            <a:endParaRPr lang="en-US" dirty="0" smtClean="0"/>
          </a:p>
          <a:p>
            <a:endParaRPr lang="en-US" dirty="0"/>
          </a:p>
        </p:txBody>
      </p:sp>
      <p:sp>
        <p:nvSpPr>
          <p:cNvPr id="2" name="TextBox 1"/>
          <p:cNvSpPr txBox="1"/>
          <p:nvPr/>
        </p:nvSpPr>
        <p:spPr>
          <a:xfrm>
            <a:off x="1285875" y="2266950"/>
            <a:ext cx="9344025" cy="800219"/>
          </a:xfrm>
          <a:prstGeom prst="rect">
            <a:avLst/>
          </a:prstGeom>
          <a:noFill/>
        </p:spPr>
        <p:txBody>
          <a:bodyPr wrap="square" rtlCol="0">
            <a:spAutoFit/>
          </a:bodyPr>
          <a:lstStyle/>
          <a:p>
            <a:pPr marL="285750" indent="-285750">
              <a:buFont typeface="Arial" panose="020B0604020202020204" pitchFamily="34" charset="0"/>
              <a:buChar char="•"/>
            </a:pPr>
            <a:endParaRPr lang="en-US" sz="2800" dirty="0" smtClean="0"/>
          </a:p>
          <a:p>
            <a:r>
              <a:rPr lang="en-US" dirty="0"/>
              <a:t>	</a:t>
            </a:r>
          </a:p>
        </p:txBody>
      </p:sp>
      <p:sp>
        <p:nvSpPr>
          <p:cNvPr id="6" name="TextBox 5"/>
          <p:cNvSpPr txBox="1"/>
          <p:nvPr/>
        </p:nvSpPr>
        <p:spPr>
          <a:xfrm>
            <a:off x="1209675" y="2086336"/>
            <a:ext cx="9946005" cy="2585323"/>
          </a:xfrm>
          <a:prstGeom prst="rect">
            <a:avLst/>
          </a:prstGeom>
          <a:noFill/>
        </p:spPr>
        <p:txBody>
          <a:bodyPr wrap="square" rtlCol="0">
            <a:spAutoFit/>
          </a:bodyPr>
          <a:lstStyle/>
          <a:p>
            <a:r>
              <a:rPr lang="en-US" sz="2400" dirty="0" smtClean="0"/>
              <a:t>Prioritizes Existing Assets Over Capital Projects</a:t>
            </a:r>
          </a:p>
          <a:p>
            <a:endParaRPr lang="en-US" sz="2400" dirty="0"/>
          </a:p>
          <a:p>
            <a:r>
              <a:rPr lang="en-US" sz="2400" dirty="0" smtClean="0"/>
              <a:t>Addressing 400 Bridges by Replacement or Rehabilitation</a:t>
            </a:r>
          </a:p>
          <a:p>
            <a:endParaRPr lang="en-US" sz="2400" dirty="0"/>
          </a:p>
          <a:p>
            <a:r>
              <a:rPr lang="en-US" sz="2400" dirty="0" smtClean="0"/>
              <a:t>Approximately 1300 Miles of Pavement for Rehab or Resurfacing</a:t>
            </a:r>
          </a:p>
          <a:p>
            <a:endParaRPr lang="en-US" sz="2400" dirty="0"/>
          </a:p>
          <a:p>
            <a:r>
              <a:rPr lang="en-US" dirty="0"/>
              <a:t>	</a:t>
            </a:r>
          </a:p>
        </p:txBody>
      </p:sp>
    </p:spTree>
    <p:extLst>
      <p:ext uri="{BB962C8B-B14F-4D97-AF65-F5344CB8AC3E}">
        <p14:creationId xmlns:p14="http://schemas.microsoft.com/office/powerpoint/2010/main" val="2484059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7010" y="2175037"/>
            <a:ext cx="3554233" cy="1450757"/>
          </a:xfrm>
        </p:spPr>
        <p:txBody>
          <a:bodyPr/>
          <a:lstStyle/>
          <a:p>
            <a:r>
              <a:rPr lang="en-US" dirty="0" smtClean="0"/>
              <a:t>Thank You</a:t>
            </a:r>
            <a:endParaRPr lang="en-US" dirty="0"/>
          </a:p>
        </p:txBody>
      </p:sp>
    </p:spTree>
    <p:extLst>
      <p:ext uri="{BB962C8B-B14F-4D97-AF65-F5344CB8AC3E}">
        <p14:creationId xmlns:p14="http://schemas.microsoft.com/office/powerpoint/2010/main" val="713946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Snow and Ice: Salt Usage to Date</a:t>
            </a:r>
            <a:endParaRPr lang="en-US" dirty="0"/>
          </a:p>
        </p:txBody>
      </p:sp>
      <p:sp>
        <p:nvSpPr>
          <p:cNvPr id="7" name="Content Placeholder 6"/>
          <p:cNvSpPr>
            <a:spLocks noGrp="1"/>
          </p:cNvSpPr>
          <p:nvPr>
            <p:ph sz="half" idx="2"/>
          </p:nvPr>
        </p:nvSpPr>
        <p:spPr>
          <a:xfrm>
            <a:off x="1097280" y="2086336"/>
            <a:ext cx="10058400" cy="4023360"/>
          </a:xfrm>
        </p:spPr>
        <p:txBody>
          <a:bodyPr/>
          <a:lstStyle/>
          <a:p>
            <a:endParaRPr lang="en-US" dirty="0" smtClean="0"/>
          </a:p>
          <a:p>
            <a:endParaRPr lang="en-US" dirty="0"/>
          </a:p>
        </p:txBody>
      </p:sp>
      <p:graphicFrame>
        <p:nvGraphicFramePr>
          <p:cNvPr id="11" name="Chart 10"/>
          <p:cNvGraphicFramePr/>
          <p:nvPr>
            <p:extLst>
              <p:ext uri="{D42A27DB-BD31-4B8C-83A1-F6EECF244321}">
                <p14:modId xmlns:p14="http://schemas.microsoft.com/office/powerpoint/2010/main" val="345937492"/>
              </p:ext>
            </p:extLst>
          </p:nvPr>
        </p:nvGraphicFramePr>
        <p:xfrm>
          <a:off x="1171575" y="1820562"/>
          <a:ext cx="8988425" cy="43177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3513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Snow and Ice: Contract Truck Issues </a:t>
            </a:r>
            <a:endParaRPr lang="en-US" dirty="0"/>
          </a:p>
        </p:txBody>
      </p:sp>
      <p:sp>
        <p:nvSpPr>
          <p:cNvPr id="7" name="Content Placeholder 6"/>
          <p:cNvSpPr>
            <a:spLocks noGrp="1"/>
          </p:cNvSpPr>
          <p:nvPr>
            <p:ph sz="half" idx="2"/>
          </p:nvPr>
        </p:nvSpPr>
        <p:spPr>
          <a:xfrm>
            <a:off x="1097280" y="2086336"/>
            <a:ext cx="10058400" cy="4023360"/>
          </a:xfrm>
        </p:spPr>
        <p:txBody>
          <a:bodyPr/>
          <a:lstStyle/>
          <a:p>
            <a:endParaRPr lang="en-US" dirty="0" smtClean="0"/>
          </a:p>
          <a:p>
            <a:endParaRPr lang="en-US" dirty="0"/>
          </a:p>
        </p:txBody>
      </p:sp>
      <p:sp>
        <p:nvSpPr>
          <p:cNvPr id="2" name="TextBox 1"/>
          <p:cNvSpPr txBox="1"/>
          <p:nvPr/>
        </p:nvSpPr>
        <p:spPr>
          <a:xfrm>
            <a:off x="1209675" y="1933575"/>
            <a:ext cx="6924391" cy="2523768"/>
          </a:xfrm>
          <a:prstGeom prst="rect">
            <a:avLst/>
          </a:prstGeom>
          <a:noFill/>
        </p:spPr>
        <p:txBody>
          <a:bodyPr wrap="square" rtlCol="0">
            <a:spAutoFit/>
          </a:bodyPr>
          <a:lstStyle/>
          <a:p>
            <a:r>
              <a:rPr lang="en-US" sz="2800" dirty="0" smtClean="0"/>
              <a:t>Insufficient Drivers for 24 Hour Operation</a:t>
            </a:r>
          </a:p>
          <a:p>
            <a:endParaRPr lang="en-US" sz="2800" dirty="0" smtClean="0"/>
          </a:p>
          <a:p>
            <a:r>
              <a:rPr lang="en-US" sz="2800" dirty="0" smtClean="0"/>
              <a:t>Unqualified Drivers</a:t>
            </a:r>
          </a:p>
          <a:p>
            <a:endParaRPr lang="en-US" sz="2800" dirty="0" smtClean="0"/>
          </a:p>
          <a:p>
            <a:r>
              <a:rPr lang="en-US" sz="2800" dirty="0" smtClean="0"/>
              <a:t>Inoperable Trucks / Breakdowns</a:t>
            </a:r>
          </a:p>
          <a:p>
            <a:r>
              <a:rPr lang="en-US" dirty="0"/>
              <a:t>	</a:t>
            </a:r>
          </a:p>
        </p:txBody>
      </p:sp>
      <p:sp>
        <p:nvSpPr>
          <p:cNvPr id="5" name="TextBox 4"/>
          <p:cNvSpPr txBox="1"/>
          <p:nvPr/>
        </p:nvSpPr>
        <p:spPr>
          <a:xfrm>
            <a:off x="1395328" y="4478480"/>
            <a:ext cx="8483918" cy="1631216"/>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latin typeface="+mj-lt"/>
              </a:rPr>
              <a:t>Contracts terms vary based on award year.</a:t>
            </a:r>
          </a:p>
          <a:p>
            <a:endParaRPr lang="en-US" sz="2000" dirty="0">
              <a:latin typeface="+mj-lt"/>
            </a:endParaRPr>
          </a:p>
          <a:p>
            <a:r>
              <a:rPr lang="en-US" sz="2000" dirty="0" smtClean="0">
                <a:latin typeface="+mj-lt"/>
              </a:rPr>
              <a:t>Districts should document non-performance and report to Division of Purchases.</a:t>
            </a:r>
          </a:p>
          <a:p>
            <a:endParaRPr lang="en-US" sz="2000" dirty="0">
              <a:latin typeface="+mj-lt"/>
            </a:endParaRPr>
          </a:p>
          <a:p>
            <a:r>
              <a:rPr lang="en-US" sz="2000" dirty="0" smtClean="0">
                <a:latin typeface="+mj-lt"/>
              </a:rPr>
              <a:t>Contract cancellation is an option.</a:t>
            </a:r>
            <a:endParaRPr lang="en-US" sz="2000" dirty="0">
              <a:latin typeface="+mj-lt"/>
            </a:endParaRPr>
          </a:p>
        </p:txBody>
      </p:sp>
      <p:pic>
        <p:nvPicPr>
          <p:cNvPr id="1026" name="Picture 2" descr="https://lh3.googleusercontent.com/njnnBKl-vYyM_fWrde3ovcDxAfF53DkfaM5P3hOFcSuTkpCSmRg0PUcAjFBvMrrLof-E_c6vcErnCRrZGxvB3FJ_kUXEcUulEuKiBRpufqgNO74fZEVu30AlbrjRQT6Y1_OQhmUaMDicjctdCl9GXoG94SSDphePWhMj_5TpHhRPDwXshrHH-ndz8AtbAMkUGKf0e1-2iXnnU0W62ZIgxNXTWvL3EuRqzNQfbdFVtnHffi7LPUmXc0m28mxFZ1mGDhK5uLjUtOMKqmA1hXp7iuwTM4x-nDs2XZN7_iRLW81OzXLogjiAr01EReXjzLVyiInkW0PRmpGa2xrpFY8zdorgisjXK6nYobuFFc7PwdrmSN5ThjmnAIcS-LXjHn6pVZiO7jTyxY8KA-ns4YA0zcUs3A8SIHDXed9yF9owxU43zgo9_g5pJ58dtv0ItU2LBhLC_nJmQpvqUkGKYQT_XOmYvw5J00ni5mSc07aDDZD2tvJVigIyd_k1sQGILmYsSW7-anVGULeRAXu-kibRYqrwanzkA52Ak7MKZseUiNWPyTOG7QqMSPpnh9RTowAqUgxqfd_i-hZ2bCBoBeqMOsuLSmL6WQPXIn54Jtus=w1637-h949-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2550" y="1933575"/>
            <a:ext cx="3964646" cy="2299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540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Snow and Ice: Vendor Salt Deliveries </a:t>
            </a:r>
            <a:endParaRPr lang="en-US" dirty="0"/>
          </a:p>
        </p:txBody>
      </p:sp>
      <p:sp>
        <p:nvSpPr>
          <p:cNvPr id="7" name="Content Placeholder 6"/>
          <p:cNvSpPr>
            <a:spLocks noGrp="1"/>
          </p:cNvSpPr>
          <p:nvPr>
            <p:ph sz="half" idx="2"/>
          </p:nvPr>
        </p:nvSpPr>
        <p:spPr>
          <a:xfrm>
            <a:off x="1097280" y="2086336"/>
            <a:ext cx="10058400" cy="2580914"/>
          </a:xfrm>
        </p:spPr>
        <p:txBody>
          <a:bodyPr/>
          <a:lstStyle/>
          <a:p>
            <a:endParaRPr lang="en-US" dirty="0" smtClean="0"/>
          </a:p>
          <a:p>
            <a:endParaRPr lang="en-US" dirty="0"/>
          </a:p>
        </p:txBody>
      </p:sp>
      <p:sp>
        <p:nvSpPr>
          <p:cNvPr id="2" name="TextBox 1"/>
          <p:cNvSpPr txBox="1"/>
          <p:nvPr/>
        </p:nvSpPr>
        <p:spPr>
          <a:xfrm>
            <a:off x="1209675" y="1933575"/>
            <a:ext cx="9344025" cy="800219"/>
          </a:xfrm>
          <a:prstGeom prst="rect">
            <a:avLst/>
          </a:prstGeom>
          <a:noFill/>
        </p:spPr>
        <p:txBody>
          <a:bodyPr wrap="square" rtlCol="0">
            <a:spAutoFit/>
          </a:bodyPr>
          <a:lstStyle/>
          <a:p>
            <a:pPr marL="285750" indent="-285750">
              <a:buFont typeface="Arial" panose="020B0604020202020204" pitchFamily="34" charset="0"/>
              <a:buChar char="•"/>
            </a:pPr>
            <a:endParaRPr lang="en-US" sz="2800" dirty="0" smtClean="0"/>
          </a:p>
          <a:p>
            <a:r>
              <a:rPr lang="en-US" dirty="0"/>
              <a:t>	</a:t>
            </a:r>
          </a:p>
        </p:txBody>
      </p:sp>
      <p:sp>
        <p:nvSpPr>
          <p:cNvPr id="6" name="TextBox 5"/>
          <p:cNvSpPr txBox="1"/>
          <p:nvPr/>
        </p:nvSpPr>
        <p:spPr>
          <a:xfrm>
            <a:off x="1209675" y="2086336"/>
            <a:ext cx="7772401" cy="3816429"/>
          </a:xfrm>
          <a:prstGeom prst="rect">
            <a:avLst/>
          </a:prstGeom>
          <a:noFill/>
        </p:spPr>
        <p:txBody>
          <a:bodyPr wrap="square" rtlCol="0">
            <a:spAutoFit/>
          </a:bodyPr>
          <a:lstStyle/>
          <a:p>
            <a:r>
              <a:rPr lang="en-US" sz="2800" dirty="0" smtClean="0"/>
              <a:t>Timely Deliveries</a:t>
            </a:r>
          </a:p>
          <a:p>
            <a:pPr marL="742950" lvl="1" indent="-285750">
              <a:buFont typeface="Arial" panose="020B0604020202020204" pitchFamily="34" charset="0"/>
              <a:buChar char="•"/>
            </a:pPr>
            <a:r>
              <a:rPr lang="en-US" sz="2800" dirty="0" smtClean="0"/>
              <a:t>$1000 deduction per day for exceeding delivery schedule.</a:t>
            </a:r>
            <a:br>
              <a:rPr lang="en-US" sz="2800" dirty="0" smtClean="0"/>
            </a:br>
            <a:endParaRPr lang="en-US" sz="2800" dirty="0" smtClean="0"/>
          </a:p>
          <a:p>
            <a:r>
              <a:rPr lang="en-US" sz="2800" dirty="0" smtClean="0"/>
              <a:t>Material Quality</a:t>
            </a:r>
          </a:p>
          <a:p>
            <a:pPr marL="742950" lvl="1" indent="-285750">
              <a:buFont typeface="Arial" panose="020B0604020202020204" pitchFamily="34" charset="0"/>
              <a:buChar char="•"/>
            </a:pPr>
            <a:r>
              <a:rPr lang="en-US" sz="2800" dirty="0" smtClean="0"/>
              <a:t>Excessively caked or dirty salt can be rejected.</a:t>
            </a:r>
          </a:p>
          <a:p>
            <a:pPr marL="742950" lvl="1"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smtClean="0"/>
          </a:p>
          <a:p>
            <a:r>
              <a:rPr lang="en-US" dirty="0"/>
              <a:t>	</a:t>
            </a:r>
          </a:p>
        </p:txBody>
      </p:sp>
    </p:spTree>
    <p:extLst>
      <p:ext uri="{BB962C8B-B14F-4D97-AF65-F5344CB8AC3E}">
        <p14:creationId xmlns:p14="http://schemas.microsoft.com/office/powerpoint/2010/main" val="2349811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Snow and Ice: Cave Salt Deliveries </a:t>
            </a:r>
            <a:endParaRPr lang="en-US" dirty="0"/>
          </a:p>
        </p:txBody>
      </p:sp>
      <p:sp>
        <p:nvSpPr>
          <p:cNvPr id="7" name="Content Placeholder 6"/>
          <p:cNvSpPr>
            <a:spLocks noGrp="1"/>
          </p:cNvSpPr>
          <p:nvPr>
            <p:ph sz="half" idx="2"/>
          </p:nvPr>
        </p:nvSpPr>
        <p:spPr>
          <a:xfrm>
            <a:off x="1097280" y="2086336"/>
            <a:ext cx="10058400" cy="4023360"/>
          </a:xfrm>
        </p:spPr>
        <p:txBody>
          <a:bodyPr/>
          <a:lstStyle/>
          <a:p>
            <a:endParaRPr lang="en-US" dirty="0" smtClean="0"/>
          </a:p>
          <a:p>
            <a:endParaRPr lang="en-US" dirty="0"/>
          </a:p>
        </p:txBody>
      </p:sp>
      <p:sp>
        <p:nvSpPr>
          <p:cNvPr id="2" name="TextBox 1"/>
          <p:cNvSpPr txBox="1"/>
          <p:nvPr/>
        </p:nvSpPr>
        <p:spPr>
          <a:xfrm>
            <a:off x="1209675" y="1933575"/>
            <a:ext cx="9344025" cy="800219"/>
          </a:xfrm>
          <a:prstGeom prst="rect">
            <a:avLst/>
          </a:prstGeom>
          <a:noFill/>
        </p:spPr>
        <p:txBody>
          <a:bodyPr wrap="square" rtlCol="0">
            <a:spAutoFit/>
          </a:bodyPr>
          <a:lstStyle/>
          <a:p>
            <a:pPr marL="285750" indent="-285750">
              <a:buFont typeface="Arial" panose="020B0604020202020204" pitchFamily="34" charset="0"/>
              <a:buChar char="•"/>
            </a:pPr>
            <a:endParaRPr lang="en-US" sz="2800" dirty="0" smtClean="0"/>
          </a:p>
          <a:p>
            <a:r>
              <a:rPr lang="en-US" dirty="0"/>
              <a:t>	</a:t>
            </a:r>
          </a:p>
        </p:txBody>
      </p:sp>
      <p:sp>
        <p:nvSpPr>
          <p:cNvPr id="6" name="TextBox 5"/>
          <p:cNvSpPr txBox="1"/>
          <p:nvPr/>
        </p:nvSpPr>
        <p:spPr>
          <a:xfrm>
            <a:off x="1061314" y="1890121"/>
            <a:ext cx="5369304" cy="5539978"/>
          </a:xfrm>
          <a:prstGeom prst="rect">
            <a:avLst/>
          </a:prstGeom>
          <a:noFill/>
        </p:spPr>
        <p:txBody>
          <a:bodyPr wrap="square" rtlCol="0">
            <a:spAutoFit/>
          </a:bodyPr>
          <a:lstStyle/>
          <a:p>
            <a:r>
              <a:rPr lang="en-US" sz="2800" dirty="0" smtClean="0"/>
              <a:t>FY 2017 </a:t>
            </a:r>
            <a:r>
              <a:rPr lang="en-US" sz="2800" dirty="0"/>
              <a:t>g</a:t>
            </a:r>
            <a:r>
              <a:rPr lang="en-US" sz="2800" dirty="0" smtClean="0"/>
              <a:t>uaranteed deliveries were paid by Central Office.</a:t>
            </a:r>
          </a:p>
          <a:p>
            <a:endParaRPr lang="en-US" sz="2800" dirty="0" smtClean="0"/>
          </a:p>
          <a:p>
            <a:r>
              <a:rPr lang="en-US" sz="2800" dirty="0" smtClean="0"/>
              <a:t>District budgets were never charged.</a:t>
            </a:r>
          </a:p>
          <a:p>
            <a:endParaRPr lang="en-US" sz="2800" dirty="0" smtClean="0"/>
          </a:p>
          <a:p>
            <a:r>
              <a:rPr lang="en-US" sz="2800" dirty="0" smtClean="0"/>
              <a:t>Deliveries from cave will be charged to district at their 2017 contract price.</a:t>
            </a:r>
          </a:p>
          <a:p>
            <a:r>
              <a:rPr lang="en-US" sz="2800" dirty="0" smtClean="0"/>
              <a:t/>
            </a:r>
            <a:br>
              <a:rPr lang="en-US" sz="2800" dirty="0" smtClean="0"/>
            </a:br>
            <a:endParaRPr lang="en-US" sz="2800" dirty="0" smtClean="0"/>
          </a:p>
          <a:p>
            <a:pPr marL="285750" indent="-285750">
              <a:buFont typeface="Arial" panose="020B0604020202020204" pitchFamily="34" charset="0"/>
              <a:buChar char="•"/>
            </a:pPr>
            <a:endParaRPr lang="en-US" sz="2800" dirty="0" smtClean="0"/>
          </a:p>
          <a:p>
            <a:r>
              <a:rPr lang="en-US" dirty="0"/>
              <a:t>	</a:t>
            </a:r>
          </a:p>
        </p:txBody>
      </p:sp>
      <p:pic>
        <p:nvPicPr>
          <p:cNvPr id="2050" name="Picture 2" descr="Image result for louisville mega cavern sa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722" y="2682378"/>
            <a:ext cx="4038373" cy="266280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829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Snow and Ice: Dashboards</a:t>
            </a:r>
            <a:endParaRPr lang="en-US" dirty="0"/>
          </a:p>
        </p:txBody>
      </p:sp>
      <p:sp>
        <p:nvSpPr>
          <p:cNvPr id="7" name="Content Placeholder 6"/>
          <p:cNvSpPr>
            <a:spLocks noGrp="1"/>
          </p:cNvSpPr>
          <p:nvPr>
            <p:ph sz="half" idx="2"/>
          </p:nvPr>
        </p:nvSpPr>
        <p:spPr>
          <a:xfrm>
            <a:off x="8073991" y="1818044"/>
            <a:ext cx="3436219" cy="4291652"/>
          </a:xfrm>
        </p:spPr>
        <p:txBody>
          <a:bodyPr/>
          <a:lstStyle/>
          <a:p>
            <a:endParaRPr lang="en-US" dirty="0" smtClean="0"/>
          </a:p>
          <a:p>
            <a:endParaRPr lang="en-US" dirty="0"/>
          </a:p>
        </p:txBody>
      </p:sp>
      <p:sp>
        <p:nvSpPr>
          <p:cNvPr id="2" name="TextBox 1"/>
          <p:cNvSpPr txBox="1"/>
          <p:nvPr/>
        </p:nvSpPr>
        <p:spPr>
          <a:xfrm>
            <a:off x="7552622" y="2037848"/>
            <a:ext cx="4896051" cy="4247317"/>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Snapshot of Available Data Feeds</a:t>
            </a:r>
          </a:p>
          <a:p>
            <a:endParaRPr lang="en-US" sz="2800" dirty="0" smtClean="0"/>
          </a:p>
          <a:p>
            <a:pPr marL="285750" indent="-285750">
              <a:buFont typeface="Arial" panose="020B0604020202020204" pitchFamily="34" charset="0"/>
              <a:buChar char="•"/>
            </a:pPr>
            <a:r>
              <a:rPr lang="en-US" sz="2800" dirty="0" smtClean="0"/>
              <a:t>Highly Customizable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Real-Time or Historic</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Statewide/District/County</a:t>
            </a:r>
            <a:br>
              <a:rPr lang="en-US" sz="2800" dirty="0" smtClean="0"/>
            </a:br>
            <a:endParaRPr lang="en-US" dirty="0"/>
          </a:p>
          <a:p>
            <a:pPr marL="285750" indent="-285750">
              <a:buFont typeface="Arial" panose="020B0604020202020204" pitchFamily="34" charset="0"/>
              <a:buChar char="•"/>
            </a:pPr>
            <a:endParaRPr lang="en-US" sz="2800" dirty="0" smtClean="0"/>
          </a:p>
        </p:txBody>
      </p:sp>
      <p:pic>
        <p:nvPicPr>
          <p:cNvPr id="3" name="Picture 2"/>
          <p:cNvPicPr>
            <a:picLocks noChangeAspect="1"/>
          </p:cNvPicPr>
          <p:nvPr/>
        </p:nvPicPr>
        <p:blipFill>
          <a:blip r:embed="rId3"/>
          <a:stretch>
            <a:fillRect/>
          </a:stretch>
        </p:blipFill>
        <p:spPr>
          <a:xfrm>
            <a:off x="423511" y="1818044"/>
            <a:ext cx="6980694" cy="4291652"/>
          </a:xfrm>
          <a:prstGeom prst="rect">
            <a:avLst/>
          </a:prstGeom>
        </p:spPr>
      </p:pic>
    </p:spTree>
    <p:extLst>
      <p:ext uri="{BB962C8B-B14F-4D97-AF65-F5344CB8AC3E}">
        <p14:creationId xmlns:p14="http://schemas.microsoft.com/office/powerpoint/2010/main" val="2078806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Snow and Ice: Miscellaneous</a:t>
            </a:r>
            <a:endParaRPr lang="en-US" dirty="0"/>
          </a:p>
        </p:txBody>
      </p:sp>
      <p:sp>
        <p:nvSpPr>
          <p:cNvPr id="7" name="Content Placeholder 6"/>
          <p:cNvSpPr>
            <a:spLocks noGrp="1"/>
          </p:cNvSpPr>
          <p:nvPr>
            <p:ph sz="half" idx="2"/>
          </p:nvPr>
        </p:nvSpPr>
        <p:spPr>
          <a:xfrm>
            <a:off x="1097280" y="2086336"/>
            <a:ext cx="10058400" cy="4023360"/>
          </a:xfrm>
        </p:spPr>
        <p:txBody>
          <a:bodyPr/>
          <a:lstStyle/>
          <a:p>
            <a:endParaRPr lang="en-US" dirty="0" smtClean="0"/>
          </a:p>
          <a:p>
            <a:endParaRPr lang="en-US" dirty="0"/>
          </a:p>
        </p:txBody>
      </p:sp>
      <p:sp>
        <p:nvSpPr>
          <p:cNvPr id="2" name="TextBox 1"/>
          <p:cNvSpPr txBox="1"/>
          <p:nvPr/>
        </p:nvSpPr>
        <p:spPr>
          <a:xfrm>
            <a:off x="1209675" y="1933575"/>
            <a:ext cx="9344025" cy="800219"/>
          </a:xfrm>
          <a:prstGeom prst="rect">
            <a:avLst/>
          </a:prstGeom>
          <a:noFill/>
        </p:spPr>
        <p:txBody>
          <a:bodyPr wrap="square" rtlCol="0">
            <a:spAutoFit/>
          </a:bodyPr>
          <a:lstStyle/>
          <a:p>
            <a:pPr marL="285750" indent="-285750">
              <a:buFont typeface="Arial" panose="020B0604020202020204" pitchFamily="34" charset="0"/>
              <a:buChar char="•"/>
            </a:pPr>
            <a:endParaRPr lang="en-US" sz="2800" dirty="0" smtClean="0"/>
          </a:p>
          <a:p>
            <a:r>
              <a:rPr lang="en-US" dirty="0"/>
              <a:t>	</a:t>
            </a:r>
          </a:p>
        </p:txBody>
      </p:sp>
      <p:sp>
        <p:nvSpPr>
          <p:cNvPr id="6" name="TextBox 5"/>
          <p:cNvSpPr txBox="1"/>
          <p:nvPr/>
        </p:nvSpPr>
        <p:spPr>
          <a:xfrm>
            <a:off x="1466850" y="2009775"/>
            <a:ext cx="9344025" cy="3631763"/>
          </a:xfrm>
          <a:prstGeom prst="rect">
            <a:avLst/>
          </a:prstGeom>
          <a:noFill/>
        </p:spPr>
        <p:txBody>
          <a:bodyPr wrap="square" rtlCol="0">
            <a:spAutoFit/>
          </a:bodyPr>
          <a:lstStyle/>
          <a:p>
            <a:r>
              <a:rPr lang="en-US" sz="2800" dirty="0" smtClean="0"/>
              <a:t>Report Activity in </a:t>
            </a:r>
            <a:r>
              <a:rPr lang="en-US" sz="2800" dirty="0" err="1" smtClean="0"/>
              <a:t>GoKY</a:t>
            </a:r>
            <a:r>
              <a:rPr lang="en-US" sz="2800" dirty="0"/>
              <a:t/>
            </a:r>
            <a:br>
              <a:rPr lang="en-US" sz="2800" dirty="0"/>
            </a:br>
            <a:endParaRPr lang="en-US" sz="2800" dirty="0" smtClean="0"/>
          </a:p>
          <a:p>
            <a:r>
              <a:rPr lang="en-US" sz="2800" dirty="0" smtClean="0"/>
              <a:t>Ask for assistance if needed</a:t>
            </a:r>
          </a:p>
          <a:p>
            <a:pPr lvl="1"/>
            <a:r>
              <a:rPr lang="en-US" sz="2400" dirty="0" smtClean="0"/>
              <a:t>Strike Force</a:t>
            </a:r>
          </a:p>
          <a:p>
            <a:pPr lvl="1"/>
            <a:r>
              <a:rPr lang="en-US" sz="2400" dirty="0" smtClean="0"/>
              <a:t>Adjacent Districts</a:t>
            </a:r>
          </a:p>
          <a:p>
            <a:pPr lvl="1"/>
            <a:r>
              <a:rPr lang="en-US" sz="2400" dirty="0" smtClean="0"/>
              <a:t>Division of Forestry Drivers</a:t>
            </a:r>
            <a:r>
              <a:rPr lang="en-US" sz="2800" dirty="0"/>
              <a:t/>
            </a:r>
            <a:br>
              <a:rPr lang="en-US" sz="2800" dirty="0"/>
            </a:br>
            <a:endParaRPr lang="en-US" sz="2800" dirty="0"/>
          </a:p>
          <a:p>
            <a:r>
              <a:rPr lang="en-US" sz="2800" dirty="0" smtClean="0"/>
              <a:t>Remember policy is not “bare pavement”</a:t>
            </a:r>
          </a:p>
          <a:p>
            <a:endParaRPr lang="en-US" dirty="0"/>
          </a:p>
        </p:txBody>
      </p:sp>
      <p:pic>
        <p:nvPicPr>
          <p:cNvPr id="4098" name="Picture 2" descr="No automatic alt text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5763" y="2047837"/>
            <a:ext cx="4349917" cy="2754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213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Pavements: Preventive Maintenance</a:t>
            </a:r>
            <a:endParaRPr lang="en-US" dirty="0"/>
          </a:p>
        </p:txBody>
      </p:sp>
      <p:sp>
        <p:nvSpPr>
          <p:cNvPr id="7" name="Content Placeholder 6"/>
          <p:cNvSpPr>
            <a:spLocks noGrp="1"/>
          </p:cNvSpPr>
          <p:nvPr>
            <p:ph sz="half" idx="2"/>
          </p:nvPr>
        </p:nvSpPr>
        <p:spPr>
          <a:xfrm>
            <a:off x="1097280" y="2086336"/>
            <a:ext cx="10058400" cy="2580914"/>
          </a:xfrm>
        </p:spPr>
        <p:txBody>
          <a:bodyPr/>
          <a:lstStyle/>
          <a:p>
            <a:endParaRPr lang="en-US" dirty="0" smtClean="0"/>
          </a:p>
          <a:p>
            <a:endParaRPr lang="en-US" dirty="0"/>
          </a:p>
        </p:txBody>
      </p:sp>
      <p:sp>
        <p:nvSpPr>
          <p:cNvPr id="2" name="TextBox 1"/>
          <p:cNvSpPr txBox="1"/>
          <p:nvPr/>
        </p:nvSpPr>
        <p:spPr>
          <a:xfrm>
            <a:off x="1209675" y="1933575"/>
            <a:ext cx="9344025" cy="800219"/>
          </a:xfrm>
          <a:prstGeom prst="rect">
            <a:avLst/>
          </a:prstGeom>
          <a:noFill/>
        </p:spPr>
        <p:txBody>
          <a:bodyPr wrap="square" rtlCol="0">
            <a:spAutoFit/>
          </a:bodyPr>
          <a:lstStyle/>
          <a:p>
            <a:pPr marL="285750" indent="-285750">
              <a:buFont typeface="Arial" panose="020B0604020202020204" pitchFamily="34" charset="0"/>
              <a:buChar char="•"/>
            </a:pPr>
            <a:endParaRPr lang="en-US" sz="2800" dirty="0" smtClean="0"/>
          </a:p>
          <a:p>
            <a:r>
              <a:rPr lang="en-US" dirty="0"/>
              <a:t>	</a:t>
            </a:r>
          </a:p>
        </p:txBody>
      </p:sp>
      <p:sp>
        <p:nvSpPr>
          <p:cNvPr id="6" name="TextBox 5"/>
          <p:cNvSpPr txBox="1"/>
          <p:nvPr/>
        </p:nvSpPr>
        <p:spPr>
          <a:xfrm>
            <a:off x="1209675" y="2086336"/>
            <a:ext cx="10260082" cy="4247317"/>
          </a:xfrm>
          <a:prstGeom prst="rect">
            <a:avLst/>
          </a:prstGeom>
          <a:noFill/>
        </p:spPr>
        <p:txBody>
          <a:bodyPr wrap="square" rtlCol="0">
            <a:spAutoFit/>
          </a:bodyPr>
          <a:lstStyle/>
          <a:p>
            <a:r>
              <a:rPr lang="en-US" sz="2800" dirty="0" smtClean="0"/>
              <a:t>Program increased from $4.4M in 2016 to $18.3M in 2017.</a:t>
            </a:r>
          </a:p>
          <a:p>
            <a:endParaRPr lang="en-US" sz="2800" dirty="0"/>
          </a:p>
          <a:p>
            <a:r>
              <a:rPr lang="en-US" sz="2800" dirty="0" smtClean="0"/>
              <a:t>580 lane-miles addressed at cost of $31,500 per mile.</a:t>
            </a:r>
          </a:p>
          <a:p>
            <a:endParaRPr lang="en-US" sz="2800" dirty="0"/>
          </a:p>
          <a:p>
            <a:r>
              <a:rPr lang="en-US" sz="2800" dirty="0" smtClean="0"/>
              <a:t>More contractors, including in-state contractors participating.</a:t>
            </a:r>
          </a:p>
          <a:p>
            <a:endParaRPr lang="en-US" sz="2800" dirty="0"/>
          </a:p>
          <a:p>
            <a:r>
              <a:rPr lang="en-US" sz="2800" dirty="0" smtClean="0"/>
              <a:t>One in-state contractor awarded multiple micro-surfacing contracts.</a:t>
            </a:r>
          </a:p>
          <a:p>
            <a:endParaRPr lang="en-US" sz="2800" dirty="0"/>
          </a:p>
          <a:p>
            <a:r>
              <a:rPr lang="en-US" sz="2800" dirty="0" smtClean="0"/>
              <a:t>Planning for $20M - $25M in 2018.</a:t>
            </a:r>
          </a:p>
          <a:p>
            <a:r>
              <a:rPr lang="en-US" dirty="0"/>
              <a:t>	</a:t>
            </a:r>
          </a:p>
        </p:txBody>
      </p:sp>
    </p:spTree>
    <p:extLst>
      <p:ext uri="{BB962C8B-B14F-4D97-AF65-F5344CB8AC3E}">
        <p14:creationId xmlns:p14="http://schemas.microsoft.com/office/powerpoint/2010/main" val="78015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Preventive Maintenance: Focus Areas</a:t>
            </a:r>
            <a:endParaRPr lang="en-US" dirty="0"/>
          </a:p>
        </p:txBody>
      </p:sp>
      <p:sp>
        <p:nvSpPr>
          <p:cNvPr id="7" name="Content Placeholder 6"/>
          <p:cNvSpPr>
            <a:spLocks noGrp="1"/>
          </p:cNvSpPr>
          <p:nvPr>
            <p:ph sz="half" idx="2"/>
          </p:nvPr>
        </p:nvSpPr>
        <p:spPr>
          <a:xfrm>
            <a:off x="1097280" y="2086336"/>
            <a:ext cx="10058400" cy="2580914"/>
          </a:xfrm>
        </p:spPr>
        <p:txBody>
          <a:bodyPr/>
          <a:lstStyle/>
          <a:p>
            <a:endParaRPr lang="en-US" dirty="0" smtClean="0"/>
          </a:p>
          <a:p>
            <a:endParaRPr lang="en-US" dirty="0"/>
          </a:p>
        </p:txBody>
      </p:sp>
      <p:sp>
        <p:nvSpPr>
          <p:cNvPr id="2" name="TextBox 1"/>
          <p:cNvSpPr txBox="1"/>
          <p:nvPr/>
        </p:nvSpPr>
        <p:spPr>
          <a:xfrm>
            <a:off x="1285875" y="2266950"/>
            <a:ext cx="9344025" cy="800219"/>
          </a:xfrm>
          <a:prstGeom prst="rect">
            <a:avLst/>
          </a:prstGeom>
          <a:noFill/>
        </p:spPr>
        <p:txBody>
          <a:bodyPr wrap="square" rtlCol="0">
            <a:spAutoFit/>
          </a:bodyPr>
          <a:lstStyle/>
          <a:p>
            <a:pPr marL="285750" indent="-285750">
              <a:buFont typeface="Arial" panose="020B0604020202020204" pitchFamily="34" charset="0"/>
              <a:buChar char="•"/>
            </a:pPr>
            <a:endParaRPr lang="en-US" sz="2800" dirty="0" smtClean="0"/>
          </a:p>
          <a:p>
            <a:r>
              <a:rPr lang="en-US" dirty="0"/>
              <a:t>	</a:t>
            </a:r>
          </a:p>
        </p:txBody>
      </p:sp>
      <p:sp>
        <p:nvSpPr>
          <p:cNvPr id="6" name="TextBox 5"/>
          <p:cNvSpPr txBox="1"/>
          <p:nvPr/>
        </p:nvSpPr>
        <p:spPr>
          <a:xfrm>
            <a:off x="1209675" y="2086336"/>
            <a:ext cx="9946005" cy="3385542"/>
          </a:xfrm>
          <a:prstGeom prst="rect">
            <a:avLst/>
          </a:prstGeom>
          <a:noFill/>
        </p:spPr>
        <p:txBody>
          <a:bodyPr wrap="square" rtlCol="0">
            <a:spAutoFit/>
          </a:bodyPr>
          <a:lstStyle/>
          <a:p>
            <a:r>
              <a:rPr lang="en-US" sz="2800" dirty="0" smtClean="0"/>
              <a:t>Improved Specifications</a:t>
            </a:r>
            <a:br>
              <a:rPr lang="en-US" sz="2800" dirty="0" smtClean="0"/>
            </a:br>
            <a:endParaRPr lang="en-US" sz="2800" dirty="0"/>
          </a:p>
          <a:p>
            <a:r>
              <a:rPr lang="en-US" sz="2800" dirty="0" smtClean="0"/>
              <a:t>Communication</a:t>
            </a:r>
            <a:r>
              <a:rPr lang="en-US" sz="2800" dirty="0"/>
              <a:t>	</a:t>
            </a:r>
            <a:r>
              <a:rPr lang="en-US" sz="2800" dirty="0" smtClean="0"/>
              <a:t/>
            </a:r>
            <a:br>
              <a:rPr lang="en-US" sz="2800" dirty="0" smtClean="0"/>
            </a:br>
            <a:endParaRPr lang="en-US" sz="2800" dirty="0"/>
          </a:p>
          <a:p>
            <a:r>
              <a:rPr lang="en-US" sz="2800" dirty="0" smtClean="0"/>
              <a:t>Contractor Training</a:t>
            </a:r>
            <a:br>
              <a:rPr lang="en-US" sz="2800" dirty="0" smtClean="0"/>
            </a:br>
            <a:endParaRPr lang="en-US" sz="2800" dirty="0" smtClean="0"/>
          </a:p>
          <a:p>
            <a:r>
              <a:rPr lang="en-US" sz="2800" dirty="0" smtClean="0"/>
              <a:t>Inspector Training</a:t>
            </a:r>
          </a:p>
          <a:p>
            <a:r>
              <a:rPr lang="en-US" dirty="0"/>
              <a:t>	</a:t>
            </a:r>
          </a:p>
        </p:txBody>
      </p:sp>
      <p:pic>
        <p:nvPicPr>
          <p:cNvPr id="3" name="Picture 2"/>
          <p:cNvPicPr>
            <a:picLocks noChangeAspect="1"/>
          </p:cNvPicPr>
          <p:nvPr/>
        </p:nvPicPr>
        <p:blipFill>
          <a:blip r:embed="rId3"/>
          <a:stretch>
            <a:fillRect/>
          </a:stretch>
        </p:blipFill>
        <p:spPr>
          <a:xfrm>
            <a:off x="6126480" y="2086336"/>
            <a:ext cx="4968621" cy="3475947"/>
          </a:xfrm>
          <a:prstGeom prst="rect">
            <a:avLst/>
          </a:prstGeom>
          <a:effectLst>
            <a:softEdge rad="63500"/>
          </a:effectLst>
        </p:spPr>
      </p:pic>
    </p:spTree>
    <p:extLst>
      <p:ext uri="{BB962C8B-B14F-4D97-AF65-F5344CB8AC3E}">
        <p14:creationId xmlns:p14="http://schemas.microsoft.com/office/powerpoint/2010/main" val="152532081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12CC86BF0B59418A9A28F148D04210" ma:contentTypeVersion="1" ma:contentTypeDescription="Create a new document." ma:contentTypeScope="" ma:versionID="bae938c8099f2e511549e868f79fe92a">
  <xsd:schema xmlns:xsd="http://www.w3.org/2001/XMLSchema" xmlns:xs="http://www.w3.org/2001/XMLSchema" xmlns:p="http://schemas.microsoft.com/office/2006/metadata/properties" xmlns:ns2="73650535-4fd3-406b-a6c4-eaed906392d4" targetNamespace="http://schemas.microsoft.com/office/2006/metadata/properties" ma:root="true" ma:fieldsID="f26618319de0826ac14b9e3d876d0433" ns2:_="">
    <xsd:import namespace="73650535-4fd3-406b-a6c4-eaed906392d4"/>
    <xsd:element name="properties">
      <xsd:complexType>
        <xsd:sequence>
          <xsd:element name="documentManagement">
            <xsd:complexType>
              <xsd:all>
                <xsd:element ref="ns2: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50535-4fd3-406b-a6c4-eaed906392d4" elementFormDefault="qualified">
    <xsd:import namespace="http://schemas.microsoft.com/office/2006/documentManagement/types"/>
    <xsd:import namespace="http://schemas.microsoft.com/office/infopath/2007/PartnerControls"/>
    <xsd:element name="Year" ma:index="8" nillable="true" ma:displayName="Year" ma:internalName="Yea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73650535-4fd3-406b-a6c4-eaed906392d4">2018</Year>
  </documentManagement>
</p:properties>
</file>

<file path=customXml/itemProps1.xml><?xml version="1.0" encoding="utf-8"?>
<ds:datastoreItem xmlns:ds="http://schemas.openxmlformats.org/officeDocument/2006/customXml" ds:itemID="{D7F88D5A-7042-4349-B694-D87FDE703213}"/>
</file>

<file path=customXml/itemProps2.xml><?xml version="1.0" encoding="utf-8"?>
<ds:datastoreItem xmlns:ds="http://schemas.openxmlformats.org/officeDocument/2006/customXml" ds:itemID="{A593C988-6449-4FCF-A46B-01C2951B7BD4}"/>
</file>

<file path=customXml/itemProps3.xml><?xml version="1.0" encoding="utf-8"?>
<ds:datastoreItem xmlns:ds="http://schemas.openxmlformats.org/officeDocument/2006/customXml" ds:itemID="{A8995F27-2CBD-435C-83E0-1EC14A489D5B}"/>
</file>

<file path=docProps/app.xml><?xml version="1.0" encoding="utf-8"?>
<Properties xmlns="http://schemas.openxmlformats.org/officeDocument/2006/extended-properties" xmlns:vt="http://schemas.openxmlformats.org/officeDocument/2006/docPropsVTypes">
  <Template>Retrospect</Template>
  <TotalTime>1279</TotalTime>
  <Words>746</Words>
  <Application>Microsoft Office PowerPoint</Application>
  <PresentationFormat>Widescreen</PresentationFormat>
  <Paragraphs>137</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Retrospect</vt:lpstr>
      <vt:lpstr>Maintenance Update</vt:lpstr>
      <vt:lpstr>Snow and Ice: Salt Usage to Date</vt:lpstr>
      <vt:lpstr>Snow and Ice: Contract Truck Issues </vt:lpstr>
      <vt:lpstr>Snow and Ice: Vendor Salt Deliveries </vt:lpstr>
      <vt:lpstr>Snow and Ice: Cave Salt Deliveries </vt:lpstr>
      <vt:lpstr>Snow and Ice: Dashboards</vt:lpstr>
      <vt:lpstr>Snow and Ice: Miscellaneous</vt:lpstr>
      <vt:lpstr>Pavements: Preventive Maintenance</vt:lpstr>
      <vt:lpstr>Preventive Maintenance: Focus Areas</vt:lpstr>
      <vt:lpstr>National Recognition for Program</vt:lpstr>
      <vt:lpstr>Pavements: Resurfacing Program</vt:lpstr>
      <vt:lpstr>Preventive Maintenance: Bridges</vt:lpstr>
      <vt:lpstr>Recommended Highway Plan</vt:lpstr>
      <vt:lpstr>Thank You</vt:lpstr>
    </vt:vector>
  </TitlesOfParts>
  <Company>Commonwealth of Kentucky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 System Key Points</dc:title>
  <dc:creator>Nowaczyk, Tracy (KYTC)</dc:creator>
  <cp:lastModifiedBy>Wilcoxson, Jon D (KYTC)</cp:lastModifiedBy>
  <cp:revision>41</cp:revision>
  <cp:lastPrinted>2018-02-06T14:14:14Z</cp:lastPrinted>
  <dcterms:created xsi:type="dcterms:W3CDTF">2016-03-10T16:36:52Z</dcterms:created>
  <dcterms:modified xsi:type="dcterms:W3CDTF">2018-02-06T14:17:13Z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0x0101002212CC86BF0B59418A9A28F148D04210</vt:lpwstr>
  </property>
</Properties>
</file>